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2" r:id="rId4"/>
    <p:sldId id="263" r:id="rId5"/>
    <p:sldId id="264" r:id="rId6"/>
    <p:sldId id="281" r:id="rId7"/>
    <p:sldId id="282" r:id="rId8"/>
    <p:sldId id="283" r:id="rId9"/>
    <p:sldId id="265" r:id="rId10"/>
    <p:sldId id="267" r:id="rId11"/>
    <p:sldId id="268" r:id="rId12"/>
    <p:sldId id="269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8ED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70" autoAdjust="0"/>
  </p:normalViewPr>
  <p:slideViewPr>
    <p:cSldViewPr>
      <p:cViewPr>
        <p:scale>
          <a:sx n="80" d="100"/>
          <a:sy n="80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4E290-B368-43C4-A3C7-FD68E24F02FA}" type="datetimeFigureOut">
              <a:rPr lang="en-US" smtClean="0"/>
              <a:pPr/>
              <a:t>18-Aug-19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4C689-838A-4806-AE8B-6C06EBEFA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62FA-85D8-4146-8872-0F34634D5395}" type="datetime1">
              <a:rPr lang="en-US" smtClean="0"/>
              <a:pPr/>
              <a:t>18-Aug-19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23471-20C7-4F90-8629-070BCD8C0092}" type="datetime1">
              <a:rPr lang="en-US" smtClean="0"/>
              <a:pPr/>
              <a:t>18-Aug-19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2FD4-23A5-4368-8FB3-B717ADB597B8}" type="datetime1">
              <a:rPr lang="en-US" smtClean="0"/>
              <a:pPr/>
              <a:t>18-Aug-19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459F-FDD8-4CFD-941E-BACDE23A79AF}" type="datetime1">
              <a:rPr lang="en-US" smtClean="0"/>
              <a:pPr/>
              <a:t>18-Aug-19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969-B54E-4424-AE3F-0EDD8EF42040}" type="datetime1">
              <a:rPr lang="en-US" smtClean="0"/>
              <a:pPr/>
              <a:t>18-Aug-19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D14C3-C7D2-4E66-B66C-9DF937646971}" type="datetime1">
              <a:rPr lang="en-US" smtClean="0"/>
              <a:pPr/>
              <a:t>18-Aug-19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0AC9-EE43-40CC-AC3A-2CDE3337044B}" type="datetime1">
              <a:rPr lang="en-US" smtClean="0"/>
              <a:pPr/>
              <a:t>18-Aug-19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B6BC-8B24-4677-B055-8210704DF987}" type="datetime1">
              <a:rPr lang="en-US" smtClean="0"/>
              <a:pPr/>
              <a:t>18-Aug-19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FE134-3D4B-43E7-A96B-4DD4B37331FF}" type="datetime1">
              <a:rPr lang="en-US" smtClean="0"/>
              <a:pPr/>
              <a:t>18-Aug-19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B685-5DC5-4E78-ADB4-0A1E4037C76E}" type="datetime1">
              <a:rPr lang="en-US" smtClean="0"/>
              <a:pPr/>
              <a:t>18-Aug-19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DF56-55CA-4389-93C2-A1452EC9DC6B}" type="datetime1">
              <a:rPr lang="en-US" smtClean="0"/>
              <a:pPr/>
              <a:t>18-Aug-19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F3955-F87A-4BE2-A11F-0FD65C90C809}" type="datetime1">
              <a:rPr lang="en-US" smtClean="0"/>
              <a:pPr/>
              <a:t>18-Aug-19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21506" y="6858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1143000"/>
          </a:xfrm>
        </p:spPr>
        <p:txBody>
          <a:bodyPr>
            <a:normAutofit/>
          </a:bodyPr>
          <a:lstStyle/>
          <a:p>
            <a:r>
              <a:rPr lang="sr-Latn-BA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Overview of the achieved results and future tasks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667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smtClean="0">
                <a:solidFill>
                  <a:srgbClr val="002060"/>
                </a:solidFill>
                <a:latin typeface="Book Antiqua" panose="02040602050305030304" pitchFamily="18" charset="0"/>
              </a:rPr>
              <a:t>Milan 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Gocić</a:t>
            </a:r>
          </a:p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Niš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953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Sixth 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Steering Committee meeting/ 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05</a:t>
            </a:r>
            <a:r>
              <a:rPr lang="en-GB" sz="1800" baseline="300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September 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2019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352800" y="3733800"/>
            <a:ext cx="2325688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dirty="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dirty="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2" name="Picture 11" descr="http://rewbc.ni.ac.rs/wp-content/uploads/2016/02/University-NIS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8100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WP6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Dissemination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2900708"/>
              </p:ext>
            </p:extLst>
          </p:nvPr>
        </p:nvGraphicFramePr>
        <p:xfrm>
          <a:off x="533400" y="2057401"/>
          <a:ext cx="8229600" cy="4350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9400"/>
                <a:gridCol w="1600200"/>
              </a:tblGrid>
              <a:tr h="38763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6.1</a:t>
                      </a:r>
                      <a:r>
                        <a:rPr lang="en-GB" sz="1800" b="1" dirty="0" smtClean="0"/>
                        <a:t> Creation of the dissemination plan for the project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02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Dissemination plan created 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March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65122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6.2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Development and maintenance of project website and creation of promotional materials and campaigns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48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Promotion material created</a:t>
                      </a:r>
                      <a:endParaRPr lang="sr-Latn-RS" sz="1600" baseline="0" noProof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Website and platform launched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052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6.3 </a:t>
                      </a:r>
                      <a:r>
                        <a:rPr lang="en-US" sz="18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Promotional activity for student enrolment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0213">
                <a:tc>
                  <a:txBody>
                    <a:bodyPr/>
                    <a:lstStyle/>
                    <a:p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Student enrolment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promoted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853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6.4 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Promotional activity for trainings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021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Trainings promoted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WP7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Exploitation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2900708"/>
              </p:ext>
            </p:extLst>
          </p:nvPr>
        </p:nvGraphicFramePr>
        <p:xfrm>
          <a:off x="533400" y="2301241"/>
          <a:ext cx="7994316" cy="3353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1593516"/>
              </a:tblGrid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7.1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dirty="0" smtClean="0"/>
                        <a:t>Creation of sustainability plan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Sustainability plan created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March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7.2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Accreditation of master curricula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Documentation to the national </a:t>
                      </a:r>
                      <a:r>
                        <a:rPr lang="en-US" sz="16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commissions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should be sent till March</a:t>
                      </a:r>
                      <a:r>
                        <a:rPr lang="sr-Latn-R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2018.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7.3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Realization of student and staff </a:t>
                      </a:r>
                      <a:r>
                        <a:rPr lang="en-US" sz="1800" b="1" i="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mobilities</a:t>
                      </a:r>
                      <a:r>
                        <a:rPr lang="en-US" sz="18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between WB and EU partners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 Inter-institutional 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agreements 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signed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WP8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Project management 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2900708"/>
              </p:ext>
            </p:extLst>
          </p:nvPr>
        </p:nvGraphicFramePr>
        <p:xfrm>
          <a:off x="533400" y="2301241"/>
          <a:ext cx="8153400" cy="4552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5025"/>
                <a:gridCol w="1858375"/>
              </a:tblGrid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8.1</a:t>
                      </a:r>
                      <a:r>
                        <a:rPr lang="en-GB" sz="1800" b="1" dirty="0" smtClean="0"/>
                        <a:t> Kick-off meeting 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Minutes of the meeting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November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8.2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Regular Steering Committee and Project Management meetings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Minutes of the meeting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(fifth: MUHEC 20-21 March 2019, sixth: UNSA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5 September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2019)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8.3 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Development of guidelines on the project management and reporting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Guidelines on the project management and reporting created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March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8.4 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Day-to-day coordination of project activities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Project correspondence 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WP8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Project management 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2900708"/>
              </p:ext>
            </p:extLst>
          </p:nvPr>
        </p:nvGraphicFramePr>
        <p:xfrm>
          <a:off x="533400" y="2301241"/>
          <a:ext cx="8153400" cy="1203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5025"/>
                <a:gridCol w="1858375"/>
              </a:tblGrid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8.5</a:t>
                      </a:r>
                      <a:r>
                        <a:rPr lang="en-GB" sz="1800" b="1" dirty="0" smtClean="0"/>
                        <a:t> </a:t>
                      </a:r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Submission of interim and final reports</a:t>
                      </a:r>
                      <a:endParaRPr lang="en-US" b="1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Interim and final reports submitted 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</a:t>
                      </a:r>
                      <a:endParaRPr lang="sr-Latn-RS" sz="1600" baseline="0" noProof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4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WP1 – </a:t>
            </a:r>
            <a:r>
              <a:rPr lang="sr-Latn-RS" b="1" dirty="0" smtClean="0">
                <a:solidFill>
                  <a:srgbClr val="00B050"/>
                </a:solidFill>
              </a:rPr>
              <a:t>COMPLETED</a:t>
            </a:r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Analysis of natural disasters needed to be managed in </a:t>
            </a:r>
            <a:r>
              <a:rPr lang="sr-Latn-R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sr-Latn-R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Western Balkan region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2900708"/>
              </p:ext>
            </p:extLst>
          </p:nvPr>
        </p:nvGraphicFramePr>
        <p:xfrm>
          <a:off x="533400" y="2301241"/>
          <a:ext cx="8002180" cy="3337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0"/>
                <a:gridCol w="1525180"/>
              </a:tblGrid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1.1</a:t>
                      </a:r>
                      <a:r>
                        <a:rPr lang="en-GB" sz="1800" b="1" dirty="0" smtClean="0"/>
                        <a:t> Identification of natural disasters to be managed in WB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Report on natural disasters in WB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BOKU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WBC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March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1.2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Introduction with established practices in EU countries for NDRM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Survey of established practices in EU countries for NDRM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BOKU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 EU partners institutions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March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1.3 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Workshop on master curricula best practices in EU countries 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Report on master curricula best practices in EU partners and Catalogue of competencies 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BOKU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</a:t>
                      </a:r>
                      <a:r>
                        <a:rPr lang="sr-Latn-RS" sz="16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(Workshop in Vienna,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4-8 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pril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2017</a:t>
                      </a:r>
                      <a:r>
                        <a:rPr lang="sr-Latn-RS" sz="16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May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Latn-R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WP2 – </a:t>
            </a:r>
            <a:r>
              <a:rPr lang="sr-Latn-RS" b="1" dirty="0" smtClean="0">
                <a:solidFill>
                  <a:srgbClr val="00B050"/>
                </a:solidFill>
              </a:rPr>
              <a:t>COMPLETED </a:t>
            </a:r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Development of master curricula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2900708"/>
              </p:ext>
            </p:extLst>
          </p:nvPr>
        </p:nvGraphicFramePr>
        <p:xfrm>
          <a:off x="533400" y="1828800"/>
          <a:ext cx="8382000" cy="4983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9400"/>
                <a:gridCol w="1752600"/>
              </a:tblGrid>
              <a:tr h="59435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2.1 </a:t>
                      </a:r>
                      <a:r>
                        <a:rPr lang="en-GB" sz="1800" b="1" dirty="0" smtClean="0"/>
                        <a:t>Development of aims, specific competencies and learning competencies of master curricula in WB HEIs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Defined aims, specific competencies and learning outcomes of master curriculum per HEI in WB; Catalogue of courses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August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2.2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Development of courses content and syllabi 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2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Defined courses content and syllabi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 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December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2.3 </a:t>
                      </a: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Training of teaching staff for innovative teaching methods 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Teaching staff trained 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EU partners in a colaboration with WBC institutions</a:t>
                      </a:r>
                    </a:p>
                    <a:p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Note: 1)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2017 - OE (19 staff): UNI - 6, KPA - 3, UPKM - 3, VSUP - 2, TCASU - 2, UNID – 3</a:t>
                      </a:r>
                      <a:endParaRPr lang="sr-Latn-R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2)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June 2017 - MU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HEC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(14 staff): UNI - 6, UPKM - 3, UNSA - 3,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TCASU – 2</a:t>
                      </a:r>
                      <a:endParaRPr lang="sr-Latn-R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3)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ly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2017 - TUC (20 staff): UNI - 6, KPA - 3, UPKM - 3, UNSA - 3, VSUP - 2, UNID – 3</a:t>
                      </a:r>
                      <a:endParaRPr lang="sr-Latn-R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4)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September 2017 – UNIME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(19 staff): UNI - 6, UPKM - 3, UNSA - 3, VSUP - 2, TCASU - 2, UNID – 3</a:t>
                      </a:r>
                      <a:endParaRPr lang="sr-Latn-R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5) November 2017 - </a:t>
                      </a:r>
                      <a:r>
                        <a:rPr lang="fi-FI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BOKU (12 staff): UNI - 6, KPA - 3, UNSA - 3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December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WP2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Development of master curricula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2900708"/>
              </p:ext>
            </p:extLst>
          </p:nvPr>
        </p:nvGraphicFramePr>
        <p:xfrm>
          <a:off x="533400" y="2301241"/>
          <a:ext cx="7994316" cy="2296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669716"/>
              </a:tblGrid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2.4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Providing of students’ internships positions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Agreements for internships signed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 (KPU – 2, TCASU – 1, UBL – 1, UNID – 1, UNI – 1, UNSA – 1, UPKM - 1)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dirty="0" smtClean="0">
                          <a:solidFill>
                            <a:schemeClr val="bg1"/>
                          </a:solidFill>
                        </a:rPr>
                        <a:t>2.5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Harmonization of teaching environment with EU best practices and purchasing of laboratory equipment and literature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Laboratories equipped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 </a:t>
                      </a:r>
                    </a:p>
                    <a:p>
                      <a:endParaRPr lang="sr-Latn-RS" sz="1600" kern="1200" baseline="0" noProof="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June 2017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WP3 – </a:t>
            </a:r>
            <a:r>
              <a:rPr lang="sr-Latn-RS" b="1" dirty="0" smtClean="0">
                <a:solidFill>
                  <a:srgbClr val="00B050"/>
                </a:solidFill>
              </a:rPr>
              <a:t>COMPLETED</a:t>
            </a:r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Development of trainings for citizens and public sector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2900708"/>
              </p:ext>
            </p:extLst>
          </p:nvPr>
        </p:nvGraphicFramePr>
        <p:xfrm>
          <a:off x="533400" y="2301241"/>
          <a:ext cx="8305800" cy="3321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0"/>
                <a:gridCol w="1828800"/>
              </a:tblGrid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3.1</a:t>
                      </a:r>
                      <a:r>
                        <a:rPr lang="en-GB" sz="1800" b="1" dirty="0" smtClean="0"/>
                        <a:t> Surveillance of citizens’ and public sector awareness regarding natural disasters 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Survey of citizens’ and public sector awareness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UNID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WBC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April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3.2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Study visits and analysis of courses best practices in EU countries 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Study visit reports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In conjuction with 2.3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December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3.3 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Development of trainings’ content corresponding educational materials and selection of teaching staff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Trainings’ materials prepared, teachers selected  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UNID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WBC institutions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February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WP4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rgbClr val="558ED5"/>
                </a:solidFill>
              </a:rPr>
              <a:t>Implementation of developed master curricula and trainings </a:t>
            </a:r>
            <a:endParaRPr lang="en-US" sz="2400" dirty="0">
              <a:solidFill>
                <a:srgbClr val="558ED5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2900708"/>
              </p:ext>
            </p:extLst>
          </p:nvPr>
        </p:nvGraphicFramePr>
        <p:xfrm>
          <a:off x="533400" y="2301241"/>
          <a:ext cx="8305800" cy="3428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752600"/>
              </a:tblGrid>
              <a:tr h="44195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4.1</a:t>
                      </a:r>
                      <a:r>
                        <a:rPr lang="en-GB" sz="1800" b="1" dirty="0" smtClean="0"/>
                        <a:t> </a:t>
                      </a:r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Defining of admission requirements and enrolment of students</a:t>
                      </a:r>
                      <a:endParaRPr lang="en-US" b="1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Students enrolled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aseline="0" noProof="0" dirty="0" smtClean="0">
                          <a:solidFill>
                            <a:schemeClr val="tx1"/>
                          </a:solidFill>
                        </a:rPr>
                        <a:t>WB HEIs should define </a:t>
                      </a: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admission requirements </a:t>
                      </a:r>
                      <a:endParaRPr lang="sr-Latn-RS" sz="16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4.2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of master curricula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Master curricula implemented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4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4.3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of students’ internships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Students’ internships realized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sr-Latn-R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aseline="0" noProof="0" dirty="0" smtClean="0">
                          <a:solidFill>
                            <a:srgbClr val="0070C0"/>
                          </a:solidFill>
                        </a:rPr>
                        <a:t>10 UNI to UNSA, 5 </a:t>
                      </a:r>
                      <a:r>
                        <a:rPr lang="en-US" sz="1600" baseline="0" noProof="0" dirty="0" smtClean="0">
                          <a:solidFill>
                            <a:srgbClr val="0070C0"/>
                          </a:solidFill>
                        </a:rPr>
                        <a:t>KP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U</a:t>
                      </a:r>
                      <a:r>
                        <a:rPr lang="en-US" sz="1600" baseline="0" noProof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600" baseline="0" noProof="0" dirty="0" smtClean="0">
                          <a:solidFill>
                            <a:srgbClr val="0070C0"/>
                          </a:solidFill>
                        </a:rPr>
                        <a:t>to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UBL</a:t>
                      </a:r>
                      <a:r>
                        <a:rPr lang="en-US" sz="1600" baseline="0" noProof="0" dirty="0" smtClean="0">
                          <a:solidFill>
                            <a:srgbClr val="0070C0"/>
                          </a:solidFill>
                        </a:rPr>
                        <a:t>, 5 UNID to U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BI</a:t>
                      </a:r>
                      <a:r>
                        <a:rPr lang="en-US" sz="1600" baseline="0" noProof="0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en-US" sz="1600" baseline="0" noProof="0" dirty="0" smtClean="0">
                          <a:solidFill>
                            <a:srgbClr val="0070C0"/>
                          </a:solidFill>
                        </a:rPr>
                        <a:t>5 UPKM to UNI, 2 TCASU to KPA, 5 UNSA to UNI, 5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UBL</a:t>
                      </a:r>
                      <a:r>
                        <a:rPr lang="en-US" sz="1600" baseline="0" noProof="0" dirty="0" smtClean="0">
                          <a:solidFill>
                            <a:srgbClr val="0070C0"/>
                          </a:solidFill>
                        </a:rPr>
                        <a:t> to KPA</a:t>
                      </a:r>
                      <a:endParaRPr lang="sr-Latn-RS" sz="1600" baseline="0" noProof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EU examples of students’ internships organisation (report)</a:t>
                      </a:r>
                      <a:endParaRPr lang="en-US" sz="1600" kern="1200" baseline="0" noProof="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4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WP4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rgbClr val="558ED5"/>
                </a:solidFill>
              </a:rPr>
              <a:t>Implementation of developed master curricula and trainings </a:t>
            </a:r>
            <a:endParaRPr lang="en-US" sz="2400" dirty="0">
              <a:solidFill>
                <a:srgbClr val="558ED5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2900708"/>
              </p:ext>
            </p:extLst>
          </p:nvPr>
        </p:nvGraphicFramePr>
        <p:xfrm>
          <a:off x="533400" y="2301241"/>
          <a:ext cx="8305800" cy="3428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0"/>
                <a:gridCol w="2133600"/>
              </a:tblGrid>
              <a:tr h="44195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4.4</a:t>
                      </a:r>
                      <a:r>
                        <a:rPr lang="en-GB" sz="1800" b="1" dirty="0" smtClean="0"/>
                        <a:t> </a:t>
                      </a:r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of trainings for citizens and public sector</a:t>
                      </a:r>
                      <a:endParaRPr lang="en-US" b="1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Participants trained 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planned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42</a:t>
                      </a:r>
                      <a:r>
                        <a:rPr lang="en-US" sz="1600" baseline="0" noProof="0" dirty="0" smtClean="0">
                          <a:solidFill>
                            <a:srgbClr val="0070C0"/>
                          </a:solidFill>
                        </a:rPr>
                        <a:t>0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participants/trained 474, 14 trainings organised</a:t>
                      </a:r>
                      <a:endParaRPr lang="sr-Latn-RS" sz="1600" baseline="0" noProof="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September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4.5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Self-evaluation of master curricula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Quality report on master curricula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September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4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4.6</a:t>
                      </a:r>
                      <a:r>
                        <a:rPr lang="sr-Latn-RS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Self-evaluation of trainings for citizens and public sector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Quality report on trainings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14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reports written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September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WP5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Quality assurance and monitoring 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2900708"/>
              </p:ext>
            </p:extLst>
          </p:nvPr>
        </p:nvGraphicFramePr>
        <p:xfrm>
          <a:off x="533400" y="2301241"/>
          <a:ext cx="8305800" cy="3199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752600"/>
              </a:tblGrid>
              <a:tr h="44195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5.1</a:t>
                      </a:r>
                      <a:r>
                        <a:rPr lang="en-GB" sz="1800" b="1" dirty="0" smtClean="0"/>
                        <a:t> Regular Quality Assurance Committee</a:t>
                      </a:r>
                      <a:r>
                        <a:rPr lang="sr-Latn-RS" sz="1800" b="1" dirty="0" smtClean="0"/>
                        <a:t> </a:t>
                      </a:r>
                      <a:r>
                        <a:rPr lang="en-GB" sz="1800" b="1" dirty="0" smtClean="0"/>
                        <a:t>meetings 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Minutes of the meetings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MUHEC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representatives from UNI, BOKU, OE (sixth: </a:t>
                      </a:r>
                      <a:r>
                        <a:rPr lang="sr-Latn-RS" sz="1600" baseline="0" noProof="0" dirty="0" smtClean="0">
                          <a:solidFill>
                            <a:srgbClr val="FF0000"/>
                          </a:solidFill>
                        </a:rPr>
                        <a:t>UNSA </a:t>
                      </a:r>
                      <a:r>
                        <a:rPr lang="sr-Latn-RS" sz="1600" baseline="0" noProof="0" dirty="0" smtClean="0">
                          <a:solidFill>
                            <a:srgbClr val="FF0000"/>
                          </a:solidFill>
                        </a:rPr>
                        <a:t>4 </a:t>
                      </a:r>
                      <a:r>
                        <a:rPr lang="sr-Latn-RS" sz="1600" baseline="0" noProof="0" dirty="0" smtClean="0">
                          <a:solidFill>
                            <a:srgbClr val="FF0000"/>
                          </a:solidFill>
                        </a:rPr>
                        <a:t>September 2019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5.2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Development of the quality control plan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Quality control plan adopted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MUHEC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UNI, BOKU, OE 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January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5.3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External evaluation of the project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 of the external quality evaluation 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Mid-term external evaluation of the project – 01 September 2018, second 01 September 2019</a:t>
                      </a:r>
                      <a:endParaRPr lang="en-US" sz="1600" kern="1200" baseline="0" noProof="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May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WP5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Quality assurance and monitoring 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2900708"/>
              </p:ext>
            </p:extLst>
          </p:nvPr>
        </p:nvGraphicFramePr>
        <p:xfrm>
          <a:off x="533400" y="2301241"/>
          <a:ext cx="8305800" cy="2118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752600"/>
              </a:tblGrid>
              <a:tr h="44195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5.4</a:t>
                      </a:r>
                      <a:r>
                        <a:rPr lang="en-GB" sz="1800" b="1" dirty="0" smtClean="0"/>
                        <a:t> </a:t>
                      </a:r>
                      <a:r>
                        <a:rPr lang="sr-Latn-RS" sz="1800" b="1" dirty="0" smtClean="0"/>
                        <a:t>External financial control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 of the external auditor 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Mid-term external evaluation – end of September 2018</a:t>
                      </a:r>
                      <a:endParaRPr lang="en-US" sz="1600" kern="1200" baseline="0" noProof="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July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5.5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r-Latn-RS" sz="1800" b="1" dirty="0" smtClean="0">
                          <a:solidFill>
                            <a:schemeClr val="bg1"/>
                          </a:solidFill>
                        </a:rPr>
                        <a:t>Inter-project coaching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 on the inter-project coaching – March 2018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May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1403</Words>
  <Application>Microsoft Office PowerPoint</Application>
  <PresentationFormat>On-screen Show (4:3)</PresentationFormat>
  <Paragraphs>189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Development of master curricula for natural disasters risk management in Western Balkan countries</vt:lpstr>
      <vt:lpstr>WP1 – COMPLETED Analysis of natural disasters needed to be managed in  Western Balkan region</vt:lpstr>
      <vt:lpstr>WP2 – COMPLETED  Development of master curricula</vt:lpstr>
      <vt:lpstr>WP2 – to do list Development of master curricula</vt:lpstr>
      <vt:lpstr>WP3 – COMPLETED  Development of trainings for citizens and public sector</vt:lpstr>
      <vt:lpstr>WP4 – to do list  Implementation of developed master curricula and trainings </vt:lpstr>
      <vt:lpstr>WP4 – to do list  Implementation of developed master curricula and trainings </vt:lpstr>
      <vt:lpstr>WP5 – to do list  Quality assurance and monitoring </vt:lpstr>
      <vt:lpstr>WP5 – to do list  Quality assurance and monitoring </vt:lpstr>
      <vt:lpstr>WP6 – to do list Dissemination</vt:lpstr>
      <vt:lpstr>WP7 – to do list Exploitation</vt:lpstr>
      <vt:lpstr>WP8 – to do list Project management </vt:lpstr>
      <vt:lpstr>WP8 – to do list Project management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master curricula for natural disasters risk management in Western Balkan countries</dc:title>
  <dc:creator>Milan</dc:creator>
  <cp:lastModifiedBy>Milan</cp:lastModifiedBy>
  <cp:revision>97</cp:revision>
  <dcterms:created xsi:type="dcterms:W3CDTF">2006-08-16T00:00:00Z</dcterms:created>
  <dcterms:modified xsi:type="dcterms:W3CDTF">2019-08-18T08:04:06Z</dcterms:modified>
</cp:coreProperties>
</file>